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7"/>
  </p:notesMasterIdLst>
  <p:handoutMasterIdLst>
    <p:handoutMasterId r:id="rId8"/>
  </p:handoutMasterIdLst>
  <p:sldIdLst>
    <p:sldId id="265" r:id="rId2"/>
    <p:sldId id="257" r:id="rId3"/>
    <p:sldId id="266" r:id="rId4"/>
    <p:sldId id="267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448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7EFC1-71C4-4535-9D9C-484037E8A2E3}" type="datetimeFigureOut">
              <a:rPr lang="it-IT" smtClean="0"/>
              <a:pPr/>
              <a:t>12/09/2013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A2365-23CE-40C6-952D-8C059B6516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780215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6BE8F-690A-4469-885F-3C45B8CD83F2}" type="datetimeFigureOut">
              <a:rPr lang="it-IT" smtClean="0"/>
              <a:pPr/>
              <a:t>12/09/2013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B435-EF4A-4014-A3F7-25F45AD868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478345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510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BDE57-6DD2-4C3A-86AA-2ADAF224F293}" type="datetime4">
              <a:rPr lang="en-US" smtClean="0"/>
              <a:pPr/>
              <a:t>September 12,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C0C5-FA0A-4F5F-9873-0CCFF860411D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8AA3D-0B7F-4765-958E-B2571FA61106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F30E-0A89-4750-8890-0153296E1634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89DA-7313-4EDB-B3C4-DF65DEE28B74}" type="datetime4">
              <a:rPr lang="en-US" smtClean="0"/>
              <a:pPr/>
              <a:t>September 12,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FE79-764B-4AFA-A9D9-A5E848D9C7AE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A8CA6-B758-41C6-97B0-83D93ADC6827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0D4-0713-420A-882B-A6D2E1A8099F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C3B-6FC6-4EC3-BC93-F738C12CEB91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A080-0FD0-43C8-9062-0A33A23F53EB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73ED-1027-413A-867C-3402EE487A8C}" type="datetime4">
              <a:rPr lang="en-US" smtClean="0"/>
              <a:pPr/>
              <a:t>September 12,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0F985FD-ACE3-4878-8B8B-2FFC8E319EC2}" type="datetime4">
              <a:rPr lang="en-US" smtClean="0"/>
              <a:pPr/>
              <a:t>September 12,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segreteria.distretto@lanuovaenergia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emf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1681822"/>
            <a:ext cx="7772400" cy="4185578"/>
          </a:xfrm>
        </p:spPr>
        <p:txBody>
          <a:bodyPr/>
          <a:lstStyle/>
          <a:p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4000" b="1" dirty="0" smtClean="0">
                <a:solidFill>
                  <a:schemeClr val="accent3">
                    <a:lumMod val="50000"/>
                  </a:schemeClr>
                </a:solidFill>
              </a:rPr>
              <a:t>Puglia</a:t>
            </a:r>
            <a:r>
              <a:rPr lang="it-IT" sz="4000" b="1" dirty="0">
                <a:solidFill>
                  <a:schemeClr val="accent3">
                    <a:lumMod val="50000"/>
                  </a:schemeClr>
                </a:solidFill>
              </a:rPr>
              <a:t>: piattaforma Mediterranea delle rinnovabili sostenibili</a:t>
            </a:r>
            <a:br>
              <a:rPr lang="it-IT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it-IT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2800" cap="none" dirty="0" smtClean="0">
                <a:solidFill>
                  <a:schemeClr val="accent3">
                    <a:lumMod val="50000"/>
                  </a:schemeClr>
                </a:solidFill>
              </a:rPr>
              <a:t>Fiera Del Levante Sala “Leccio”  </a:t>
            </a:r>
            <a:br>
              <a:rPr lang="it-IT" sz="28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it-IT" sz="2800" cap="none" dirty="0" smtClean="0">
                <a:solidFill>
                  <a:schemeClr val="accent3">
                    <a:lumMod val="50000"/>
                  </a:schemeClr>
                </a:solidFill>
              </a:rPr>
              <a:t>18 Settembre 2013 ore 10:00</a:t>
            </a:r>
            <a:br>
              <a:rPr lang="it-IT" sz="28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it-IT" sz="280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flipH="1">
            <a:off x="9006312" y="0"/>
            <a:ext cx="183404" cy="48456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006313" y="4861214"/>
            <a:ext cx="183405" cy="201237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5" name="Immagine 14" descr="Logo-EM-ok-Tr.ai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624191"/>
            <a:ext cx="1946576" cy="71086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72" t="-1414" r="15581" b="1414"/>
          <a:stretch/>
        </p:blipFill>
        <p:spPr>
          <a:xfrm>
            <a:off x="367020" y="597147"/>
            <a:ext cx="2458067" cy="9652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44423" y="477672"/>
            <a:ext cx="1041546" cy="1204150"/>
          </a:xfrm>
          <a:prstGeom prst="rect">
            <a:avLst/>
          </a:prstGeom>
        </p:spPr>
      </p:pic>
      <p:pic>
        <p:nvPicPr>
          <p:cNvPr id="18" name="Immagine 17" descr="Fiera-del-Levante-Bari-logo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74" y="640591"/>
            <a:ext cx="1969309" cy="77245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73500" y="6019800"/>
            <a:ext cx="23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In collaborazione con</a:t>
            </a:r>
            <a:endParaRPr lang="it-IT" i="1" dirty="0"/>
          </a:p>
        </p:txBody>
      </p:sp>
    </p:spTree>
    <p:extLst>
      <p:ext uri="{BB962C8B-B14F-4D97-AF65-F5344CB8AC3E}">
        <p14:creationId xmlns="" xmlns:p14="http://schemas.microsoft.com/office/powerpoint/2010/main" val="28092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3000" cy="13716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CONCEPT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Regione puglia: modello reale di green economy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41431"/>
            <a:ext cx="7620000" cy="4324682"/>
          </a:xfrm>
        </p:spPr>
        <p:txBody>
          <a:bodyPr>
            <a:normAutofit/>
          </a:bodyPr>
          <a:lstStyle/>
          <a:p>
            <a:pPr algn="just"/>
            <a:r>
              <a:rPr lang="it-IT" sz="1600" b="0" dirty="0">
                <a:solidFill>
                  <a:srgbClr val="283659"/>
                </a:solidFill>
              </a:rPr>
              <a:t>Le critiche a un Sistema Paese incapace di proporre strategie industriali in grado di ridare slancio all’economia, devono oggi necessariamente essere accompagnate da proposte concrete da parte di quei soggetti che hanno dimostrato visione e capacità di “fare”. La Regione Puglia può assumere questo ruolo di guida in ambito energetico, proponendo un modello – e allo stesso tempo un piano – capace di dare una spallata a un sistema che appare ingessato da eccessivi equilibri (ed equilibrismi) e incapace di cambiare forma e passo. </a:t>
            </a:r>
            <a:r>
              <a:rPr lang="it-IT" sz="1600" b="0" dirty="0" smtClean="0">
                <a:solidFill>
                  <a:srgbClr val="283659"/>
                </a:solidFill>
              </a:rPr>
              <a:t>L’evento alla </a:t>
            </a:r>
            <a:r>
              <a:rPr lang="it-IT" sz="1600" b="0" dirty="0">
                <a:solidFill>
                  <a:srgbClr val="283659"/>
                </a:solidFill>
              </a:rPr>
              <a:t>Fiera del Levante – </a:t>
            </a:r>
            <a:r>
              <a:rPr lang="it-IT" sz="1600" b="0" dirty="0" smtClean="0">
                <a:solidFill>
                  <a:srgbClr val="283659"/>
                </a:solidFill>
              </a:rPr>
              <a:t>luogo simbolico </a:t>
            </a:r>
            <a:r>
              <a:rPr lang="it-IT" sz="1600" b="0" dirty="0">
                <a:solidFill>
                  <a:srgbClr val="283659"/>
                </a:solidFill>
              </a:rPr>
              <a:t>per l’intero Mezzogiorno d’Italia - deve quindi con coraggio dire che è possibile: predisporre un modello di reale Green Economy; dare sicurezza energetica con un “tutto rinnovabili” unito a Smart </a:t>
            </a:r>
            <a:r>
              <a:rPr lang="it-IT" sz="1600" b="0" dirty="0" err="1">
                <a:solidFill>
                  <a:srgbClr val="283659"/>
                </a:solidFill>
              </a:rPr>
              <a:t>Grid</a:t>
            </a:r>
            <a:r>
              <a:rPr lang="it-IT" sz="1600" b="0" dirty="0">
                <a:solidFill>
                  <a:srgbClr val="283659"/>
                </a:solidFill>
              </a:rPr>
              <a:t>; abbattere il costo della bolletta; attrarre finanziamenti per una nuova industria; proporre modelli concreti di Smart City anche attraverso PAES e relativi finanziamenti BEI. Tutto questo grazie a una forte </a:t>
            </a:r>
            <a:r>
              <a:rPr lang="it-IT" sz="1600" b="0" dirty="0" err="1">
                <a:solidFill>
                  <a:srgbClr val="283659"/>
                </a:solidFill>
              </a:rPr>
              <a:t>governance</a:t>
            </a:r>
            <a:r>
              <a:rPr lang="it-IT" sz="1600" b="0" dirty="0">
                <a:solidFill>
                  <a:srgbClr val="283659"/>
                </a:solidFill>
              </a:rPr>
              <a:t> regionale in grado di dare massima espressione a realtà locali </a:t>
            </a:r>
            <a:r>
              <a:rPr lang="it-IT" sz="1600" b="0" dirty="0" smtClean="0">
                <a:solidFill>
                  <a:srgbClr val="283659"/>
                </a:solidFill>
              </a:rPr>
              <a:t>e </a:t>
            </a:r>
            <a:r>
              <a:rPr lang="it-IT" sz="1600" b="0" dirty="0">
                <a:solidFill>
                  <a:srgbClr val="283659"/>
                </a:solidFill>
              </a:rPr>
              <a:t>imprese multinazionali.</a:t>
            </a:r>
          </a:p>
        </p:txBody>
      </p:sp>
      <p:sp>
        <p:nvSpPr>
          <p:cNvPr id="9" name="CasellaDiTesto 8"/>
          <p:cNvSpPr txBox="1"/>
          <p:nvPr/>
        </p:nvSpPr>
        <p:spPr>
          <a:xfrm flipH="1">
            <a:off x="9007570" y="0"/>
            <a:ext cx="183404" cy="1653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006313" y="1653740"/>
            <a:ext cx="184662" cy="52042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 descr="Logo-EM-ok-Tr.ai"/>
          <p:cNvPicPr>
            <a:picLocks noChangeAspect="1"/>
          </p:cNvPicPr>
          <p:nvPr/>
        </p:nvPicPr>
        <p:blipFill>
          <a:blip r:embed="rId3" cstate="email">
            <a:alphaModFix am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35" y="5923949"/>
            <a:ext cx="1587441" cy="57971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 cstate="email">
            <a:alphaModFix am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72" t="-1414" r="15581" b="1414"/>
          <a:stretch/>
        </p:blipFill>
        <p:spPr>
          <a:xfrm>
            <a:off x="367021" y="5782950"/>
            <a:ext cx="2312680" cy="9081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alphaModFix amt="48000"/>
          </a:blip>
          <a:stretch>
            <a:fillRect/>
          </a:stretch>
        </p:blipFill>
        <p:spPr>
          <a:xfrm>
            <a:off x="2925223" y="5415887"/>
            <a:ext cx="1041546" cy="1204150"/>
          </a:xfrm>
          <a:prstGeom prst="rect">
            <a:avLst/>
          </a:prstGeom>
        </p:spPr>
      </p:pic>
      <p:pic>
        <p:nvPicPr>
          <p:cNvPr id="15" name="Immagine 14" descr="Fiera-del-Levante-Bari-logo.gif"/>
          <p:cNvPicPr>
            <a:picLocks noChangeAspect="1"/>
          </p:cNvPicPr>
          <p:nvPr/>
        </p:nvPicPr>
        <p:blipFill>
          <a:blip r:embed="rId6" cstate="email">
            <a:alphaModFix am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5809234"/>
            <a:ext cx="1770383" cy="69442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430433" y="5556519"/>
            <a:ext cx="1625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In collaborazione con 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1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46125"/>
            <a:ext cx="7620000" cy="45532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Chairman durante la giornata: Giuseppe Bratta, Distretto La Nuova Energia - Raffaele Di Stefano, Diego Gavagnin, Emanuele Martinelli, Miriam </a:t>
            </a:r>
            <a:r>
              <a:rPr lang="it-IT" sz="1200" b="0" dirty="0" err="1">
                <a:solidFill>
                  <a:srgbClr val="283659"/>
                </a:solidFill>
              </a:rPr>
              <a:t>Spalatro</a:t>
            </a:r>
            <a:r>
              <a:rPr lang="it-IT" sz="1200" b="0" dirty="0">
                <a:solidFill>
                  <a:srgbClr val="283659"/>
                </a:solidFill>
              </a:rPr>
              <a:t>, Energia </a:t>
            </a:r>
            <a:r>
              <a:rPr lang="it-IT" sz="1200" b="0" dirty="0" smtClean="0">
                <a:solidFill>
                  <a:srgbClr val="283659"/>
                </a:solidFill>
              </a:rPr>
              <a:t>Media</a:t>
            </a:r>
            <a:endParaRPr lang="it-IT" sz="1200" b="0" dirty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u="sng" dirty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Ore 10.00 -10.30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Apertura lavori e presentazione del “Premio Personaggio Smart Puglia 2013” assegnato a personalità che </a:t>
            </a:r>
            <a:r>
              <a:rPr lang="it-IT" sz="1200" b="0" dirty="0" smtClean="0">
                <a:solidFill>
                  <a:srgbClr val="283659"/>
                </a:solidFill>
              </a:rPr>
              <a:t>si siano distinte come esempi di professionalità “</a:t>
            </a:r>
            <a:r>
              <a:rPr lang="it-IT" sz="1200" b="0" dirty="0">
                <a:solidFill>
                  <a:srgbClr val="283659"/>
                </a:solidFill>
              </a:rPr>
              <a:t>S</a:t>
            </a:r>
            <a:r>
              <a:rPr lang="it-IT" sz="1200" b="0" dirty="0" smtClean="0">
                <a:solidFill>
                  <a:srgbClr val="283659"/>
                </a:solidFill>
              </a:rPr>
              <a:t>mart</a:t>
            </a:r>
            <a:r>
              <a:rPr lang="it-IT" sz="1200" b="0" dirty="0">
                <a:solidFill>
                  <a:srgbClr val="283659"/>
                </a:solidFill>
              </a:rPr>
              <a:t>” nel “territorio”. </a:t>
            </a:r>
            <a:endParaRPr lang="it-IT" sz="1200" b="0" dirty="0" smtClean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Assegnazione </a:t>
            </a:r>
            <a:r>
              <a:rPr lang="it-IT" sz="1200" b="0" dirty="0">
                <a:solidFill>
                  <a:srgbClr val="283659"/>
                </a:solidFill>
              </a:rPr>
              <a:t>a fine mattinata da parte </a:t>
            </a:r>
            <a:r>
              <a:rPr lang="it-IT" sz="1200" dirty="0">
                <a:solidFill>
                  <a:srgbClr val="283659"/>
                </a:solidFill>
              </a:rPr>
              <a:t>Presidente On. Nichi </a:t>
            </a:r>
            <a:r>
              <a:rPr lang="it-IT" sz="1200" dirty="0" smtClean="0">
                <a:solidFill>
                  <a:srgbClr val="283659"/>
                </a:solidFill>
              </a:rPr>
              <a:t>Vendola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0" dirty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Ugo Patroni Griffi – Presidente Fiera del </a:t>
            </a:r>
            <a:r>
              <a:rPr lang="it-IT" sz="1200" b="0" dirty="0" smtClean="0">
                <a:solidFill>
                  <a:srgbClr val="283659"/>
                </a:solidFill>
              </a:rPr>
              <a:t>Levante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Giuseppe </a:t>
            </a:r>
            <a:r>
              <a:rPr lang="it-IT" sz="1200" b="0" dirty="0">
                <a:solidFill>
                  <a:srgbClr val="283659"/>
                </a:solidFill>
              </a:rPr>
              <a:t>Bratta – Presidente Distretto Produttivo Pugliese delle Energie Rinnovabili e dell'</a:t>
            </a:r>
            <a:r>
              <a:rPr lang="it-IT" sz="1200" b="0" dirty="0" err="1">
                <a:solidFill>
                  <a:srgbClr val="283659"/>
                </a:solidFill>
              </a:rPr>
              <a:t>Efficenza</a:t>
            </a:r>
            <a:r>
              <a:rPr lang="it-IT" sz="1200" b="0" dirty="0">
                <a:solidFill>
                  <a:srgbClr val="283659"/>
                </a:solidFill>
              </a:rPr>
              <a:t> Energetica “La Nuova Energia”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Loredana Capone - Assessore Sviluppo Economico Regione Puglia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200" u="sng" dirty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10.30-10.50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Il sistema elettrico pugliese. Reti in alta, medio/bassa e produzione centralizzata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Professor Lascala – Università di </a:t>
            </a:r>
            <a:r>
              <a:rPr lang="it-IT" sz="1200" b="0" dirty="0" smtClean="0">
                <a:solidFill>
                  <a:srgbClr val="283659"/>
                </a:solidFill>
              </a:rPr>
              <a:t>Bari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0" dirty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10-50-11.10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Dal </a:t>
            </a:r>
            <a:r>
              <a:rPr lang="it-IT" sz="1200" b="0" dirty="0" err="1">
                <a:solidFill>
                  <a:srgbClr val="283659"/>
                </a:solidFill>
              </a:rPr>
              <a:t>burden</a:t>
            </a:r>
            <a:r>
              <a:rPr lang="it-IT" sz="1200" b="0" dirty="0">
                <a:solidFill>
                  <a:srgbClr val="283659"/>
                </a:solidFill>
              </a:rPr>
              <a:t> </a:t>
            </a:r>
            <a:r>
              <a:rPr lang="it-IT" sz="1200" b="0" dirty="0" err="1">
                <a:solidFill>
                  <a:srgbClr val="283659"/>
                </a:solidFill>
              </a:rPr>
              <a:t>sharing</a:t>
            </a:r>
            <a:r>
              <a:rPr lang="it-IT" sz="1200" b="0" dirty="0">
                <a:solidFill>
                  <a:srgbClr val="283659"/>
                </a:solidFill>
              </a:rPr>
              <a:t> un ruolo di grande responsabilità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per la Puglia sul futuro delle rinnovabili in Italia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Professor Giuseppe Martino Nicoletti - Università di </a:t>
            </a:r>
            <a:r>
              <a:rPr lang="it-IT" sz="1200" b="0" dirty="0" smtClean="0">
                <a:solidFill>
                  <a:srgbClr val="283659"/>
                </a:solidFill>
              </a:rPr>
              <a:t>Foggia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0" dirty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11.10-11.30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Aggiornamento del </a:t>
            </a:r>
            <a:r>
              <a:rPr lang="it-IT" sz="1200" b="0" dirty="0" err="1" smtClean="0">
                <a:solidFill>
                  <a:srgbClr val="283659"/>
                </a:solidFill>
              </a:rPr>
              <a:t>Pear</a:t>
            </a:r>
            <a:r>
              <a:rPr lang="it-IT" sz="1200" b="0" dirty="0" smtClean="0">
                <a:solidFill>
                  <a:srgbClr val="283659"/>
                </a:solidFill>
              </a:rPr>
              <a:t> Piano Energetico Ambientale Regionale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Prof. Domenico </a:t>
            </a:r>
            <a:r>
              <a:rPr lang="it-IT" sz="1200" b="0" dirty="0" err="1" smtClean="0">
                <a:solidFill>
                  <a:srgbClr val="283659"/>
                </a:solidFill>
              </a:rPr>
              <a:t>Laforgia</a:t>
            </a:r>
            <a:r>
              <a:rPr lang="it-IT" sz="1200" b="0" dirty="0" smtClean="0">
                <a:solidFill>
                  <a:srgbClr val="283659"/>
                </a:solidFill>
              </a:rPr>
              <a:t> - Università del Salento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200" b="0" dirty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400" b="0" dirty="0"/>
          </a:p>
        </p:txBody>
      </p:sp>
      <p:sp>
        <p:nvSpPr>
          <p:cNvPr id="9" name="CasellaDiTesto 8"/>
          <p:cNvSpPr txBox="1"/>
          <p:nvPr/>
        </p:nvSpPr>
        <p:spPr>
          <a:xfrm flipH="1">
            <a:off x="9007570" y="0"/>
            <a:ext cx="183404" cy="1653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006313" y="1653740"/>
            <a:ext cx="184662" cy="52042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57200" y="152718"/>
            <a:ext cx="7937500" cy="444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600" dirty="0"/>
          </a:p>
        </p:txBody>
      </p:sp>
      <p:pic>
        <p:nvPicPr>
          <p:cNvPr id="21" name="Immagine 20" descr="Logo-EM-ok-Tr.ai"/>
          <p:cNvPicPr>
            <a:picLocks noChangeAspect="1"/>
          </p:cNvPicPr>
          <p:nvPr/>
        </p:nvPicPr>
        <p:blipFill>
          <a:blip r:embed="rId2" cstate="email">
            <a:alphaModFix am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35" y="5923949"/>
            <a:ext cx="1587441" cy="579714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3" cstate="email">
            <a:alphaModFix am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72" t="-1414" r="15581" b="1414"/>
          <a:stretch/>
        </p:blipFill>
        <p:spPr>
          <a:xfrm>
            <a:off x="367021" y="5782950"/>
            <a:ext cx="2312680" cy="908111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 cstate="email">
            <a:alphaModFix amt="48000"/>
          </a:blip>
          <a:stretch>
            <a:fillRect/>
          </a:stretch>
        </p:blipFill>
        <p:spPr>
          <a:xfrm>
            <a:off x="2925223" y="5415887"/>
            <a:ext cx="1041546" cy="1204150"/>
          </a:xfrm>
          <a:prstGeom prst="rect">
            <a:avLst/>
          </a:prstGeom>
        </p:spPr>
      </p:pic>
      <p:pic>
        <p:nvPicPr>
          <p:cNvPr id="24" name="Immagine 23" descr="Fiera-del-Levante-Bari-logo.gif"/>
          <p:cNvPicPr>
            <a:picLocks noChangeAspect="1"/>
          </p:cNvPicPr>
          <p:nvPr/>
        </p:nvPicPr>
        <p:blipFill>
          <a:blip r:embed="rId5" cstate="email">
            <a:alphaModFix am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5809234"/>
            <a:ext cx="1770383" cy="694429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6430433" y="5556519"/>
            <a:ext cx="1625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In collaborazione con 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152718"/>
            <a:ext cx="8026400" cy="748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all" spc="-6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Programma </a:t>
            </a:r>
            <a:br>
              <a:rPr kumimoji="0" lang="it-IT" sz="2200" b="0" i="0" u="none" strike="noStrike" kern="1200" cap="all" spc="-6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200" b="0" i="0" u="none" strike="noStrike" kern="1200" cap="all" spc="-6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0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26400" cy="748982"/>
          </a:xfrm>
        </p:spPr>
        <p:txBody>
          <a:bodyPr>
            <a:noAutofit/>
          </a:bodyPr>
          <a:lstStyle/>
          <a:p>
            <a:pPr algn="ctr"/>
            <a:r>
              <a:rPr lang="it-IT" sz="2200" dirty="0"/>
              <a:t>Programma 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68325"/>
            <a:ext cx="7620000" cy="51227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11.30-11.50</a:t>
            </a:r>
            <a:endParaRPr lang="it-IT" sz="1200" b="0" dirty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Ruolo delle tecnologie nel binomio energia </a:t>
            </a:r>
            <a:r>
              <a:rPr lang="it-IT" sz="1200" b="0" dirty="0" smtClean="0">
                <a:solidFill>
                  <a:srgbClr val="283659"/>
                </a:solidFill>
              </a:rPr>
              <a:t>TLC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Paolo </a:t>
            </a:r>
            <a:r>
              <a:rPr lang="it-IT" sz="1200" b="0" dirty="0">
                <a:solidFill>
                  <a:srgbClr val="283659"/>
                </a:solidFill>
              </a:rPr>
              <a:t>Casalino, Dirigente Ufficio di Bruxelles - Regione Puglia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0" dirty="0" smtClean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11.50-12.10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Il meteo delle fonti rinnovabili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Susanna </a:t>
            </a:r>
            <a:r>
              <a:rPr lang="it-IT" sz="1200" b="0" dirty="0" err="1" smtClean="0">
                <a:solidFill>
                  <a:srgbClr val="283659"/>
                </a:solidFill>
              </a:rPr>
              <a:t>Ceccanti</a:t>
            </a:r>
            <a:r>
              <a:rPr lang="it-IT" sz="1200" b="0" dirty="0" smtClean="0">
                <a:solidFill>
                  <a:srgbClr val="283659"/>
                </a:solidFill>
              </a:rPr>
              <a:t> - Project Manager </a:t>
            </a:r>
            <a:r>
              <a:rPr lang="it-IT" sz="1200" b="0" dirty="0" err="1" smtClean="0">
                <a:solidFill>
                  <a:srgbClr val="283659"/>
                </a:solidFill>
              </a:rPr>
              <a:t>Ealp</a:t>
            </a:r>
            <a:r>
              <a:rPr lang="it-IT" sz="1200" b="0" dirty="0" smtClean="0">
                <a:solidFill>
                  <a:srgbClr val="283659"/>
                </a:solidFill>
              </a:rPr>
              <a:t> Agenzia Energetica della Provincia di Livorno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0" dirty="0" smtClean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12.10-12.30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I sistemi EAM (</a:t>
            </a:r>
            <a:r>
              <a:rPr lang="it-IT" sz="1200" b="0" dirty="0" err="1" smtClean="0">
                <a:solidFill>
                  <a:srgbClr val="283659"/>
                </a:solidFill>
              </a:rPr>
              <a:t>Enterprise</a:t>
            </a:r>
            <a:r>
              <a:rPr lang="it-IT" sz="1200" b="0" dirty="0" smtClean="0">
                <a:solidFill>
                  <a:srgbClr val="283659"/>
                </a:solidFill>
              </a:rPr>
              <a:t> </a:t>
            </a:r>
            <a:r>
              <a:rPr lang="it-IT" sz="1200" b="0" dirty="0" err="1" smtClean="0">
                <a:solidFill>
                  <a:srgbClr val="283659"/>
                </a:solidFill>
              </a:rPr>
              <a:t>Asset</a:t>
            </a:r>
            <a:r>
              <a:rPr lang="it-IT" sz="1200" b="0" dirty="0" smtClean="0">
                <a:solidFill>
                  <a:srgbClr val="283659"/>
                </a:solidFill>
              </a:rPr>
              <a:t> Management) per la gestione intelligente del patrimonio cittadino Marco Nicola </a:t>
            </a:r>
            <a:r>
              <a:rPr lang="it-IT" sz="1200" b="0" dirty="0" err="1" smtClean="0">
                <a:solidFill>
                  <a:srgbClr val="283659"/>
                </a:solidFill>
              </a:rPr>
              <a:t>Serioli</a:t>
            </a:r>
            <a:r>
              <a:rPr lang="it-IT" sz="1200" b="0" dirty="0" smtClean="0">
                <a:solidFill>
                  <a:srgbClr val="283659"/>
                </a:solidFill>
              </a:rPr>
              <a:t> – </a:t>
            </a:r>
            <a:r>
              <a:rPr lang="it-IT" sz="1200" b="0" dirty="0" err="1" smtClean="0">
                <a:solidFill>
                  <a:srgbClr val="283659"/>
                </a:solidFill>
              </a:rPr>
              <a:t>Keen</a:t>
            </a:r>
            <a:r>
              <a:rPr lang="it-IT" sz="1200" b="0" dirty="0" smtClean="0">
                <a:solidFill>
                  <a:srgbClr val="283659"/>
                </a:solidFill>
              </a:rPr>
              <a:t> </a:t>
            </a:r>
            <a:r>
              <a:rPr lang="it-IT" sz="1200" b="0" dirty="0" err="1" smtClean="0">
                <a:solidFill>
                  <a:srgbClr val="283659"/>
                </a:solidFill>
              </a:rPr>
              <a:t>Consulting</a:t>
            </a:r>
            <a:r>
              <a:rPr lang="it-IT" sz="1200" b="0" dirty="0" smtClean="0">
                <a:solidFill>
                  <a:srgbClr val="283659"/>
                </a:solidFill>
              </a:rPr>
              <a:t> (Business Partner </a:t>
            </a:r>
            <a:r>
              <a:rPr lang="it-IT" sz="1200" b="0" dirty="0" err="1" smtClean="0">
                <a:solidFill>
                  <a:srgbClr val="283659"/>
                </a:solidFill>
              </a:rPr>
              <a:t>Infor</a:t>
            </a:r>
            <a:r>
              <a:rPr lang="it-IT" sz="1200" b="0" dirty="0" smtClean="0">
                <a:solidFill>
                  <a:srgbClr val="283659"/>
                </a:solidFill>
              </a:rPr>
              <a:t> e </a:t>
            </a:r>
            <a:r>
              <a:rPr lang="it-IT" sz="1200" b="0" dirty="0" err="1" smtClean="0">
                <a:solidFill>
                  <a:srgbClr val="283659"/>
                </a:solidFill>
              </a:rPr>
              <a:t>Altanet</a:t>
            </a:r>
            <a:r>
              <a:rPr lang="it-IT" sz="1200" b="0" dirty="0" smtClean="0">
                <a:solidFill>
                  <a:srgbClr val="283659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0" dirty="0" smtClean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12.30-12.50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solidFill>
                  <a:srgbClr val="283659"/>
                </a:solidFill>
              </a:rPr>
              <a:t>L’efficientamento energetico in ambito sanitario.  Relatore Giovanni Anselmi – Confapi/</a:t>
            </a:r>
            <a:r>
              <a:rPr lang="it-IT" sz="1200" b="0" dirty="0" err="1" smtClean="0">
                <a:solidFill>
                  <a:srgbClr val="283659"/>
                </a:solidFill>
              </a:rPr>
              <a:t>Unimatica</a:t>
            </a:r>
            <a:endParaRPr lang="it-IT" sz="1200" b="0" dirty="0" smtClean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100" b="0" dirty="0" smtClean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>
                <a:solidFill>
                  <a:srgbClr val="283659"/>
                </a:solidFill>
              </a:rPr>
              <a:t>Conclusioni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>
                <a:solidFill>
                  <a:srgbClr val="283659"/>
                </a:solidFill>
              </a:rPr>
              <a:t>Giuseppe Bratta, Distretto La Nuova Energia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200" b="0" dirty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b="0" dirty="0">
                <a:solidFill>
                  <a:srgbClr val="283659"/>
                </a:solidFill>
              </a:rPr>
              <a:t>“Premio Personaggio Smart Puglia 2013” </a:t>
            </a:r>
            <a:r>
              <a:rPr lang="it-IT" sz="1200" b="0" dirty="0" smtClean="0">
                <a:solidFill>
                  <a:srgbClr val="283659"/>
                </a:solidFill>
              </a:rPr>
              <a:t>- </a:t>
            </a:r>
            <a:r>
              <a:rPr lang="it-IT" sz="1200" dirty="0" smtClean="0">
                <a:solidFill>
                  <a:srgbClr val="283659"/>
                </a:solidFill>
              </a:rPr>
              <a:t>Presidente </a:t>
            </a:r>
            <a:r>
              <a:rPr lang="it-IT" sz="1200" dirty="0">
                <a:solidFill>
                  <a:srgbClr val="283659"/>
                </a:solidFill>
              </a:rPr>
              <a:t>On. Nichi Vendola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200" dirty="0" smtClean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200" dirty="0" smtClean="0">
              <a:solidFill>
                <a:srgbClr val="283659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cap="all" spc="-6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Modalità di partecipazione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>
                <a:solidFill>
                  <a:srgbClr val="283659"/>
                </a:solidFill>
              </a:rPr>
              <a:t>Per iscrizioni ed invio del biglietto d’ingresso gratuito alla Fiera, scrivere a: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>
                <a:hlinkClick r:id="rId2"/>
              </a:rPr>
              <a:t>segreteria.distretto@lanuovaenergia.it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>
                <a:solidFill>
                  <a:srgbClr val="283659"/>
                </a:solidFill>
              </a:rPr>
              <a:t>Indicando: nome, cognome, società /azienda/professione, sede, telefono, 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200" b="0" dirty="0">
              <a:solidFill>
                <a:srgbClr val="283659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flipH="1">
            <a:off x="9007570" y="0"/>
            <a:ext cx="183404" cy="1653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006313" y="1653740"/>
            <a:ext cx="184662" cy="52042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0" name="Immagine 19" descr="Logo-EM-ok-Tr.ai"/>
          <p:cNvPicPr>
            <a:picLocks noChangeAspect="1"/>
          </p:cNvPicPr>
          <p:nvPr/>
        </p:nvPicPr>
        <p:blipFill>
          <a:blip r:embed="rId3" cstate="email">
            <a:alphaModFix am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35" y="5923949"/>
            <a:ext cx="1587441" cy="57971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4" cstate="email">
            <a:alphaModFix am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72" t="-1414" r="15581" b="1414"/>
          <a:stretch/>
        </p:blipFill>
        <p:spPr>
          <a:xfrm>
            <a:off x="367021" y="5782950"/>
            <a:ext cx="2312680" cy="90811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 cstate="email">
            <a:alphaModFix amt="48000"/>
          </a:blip>
          <a:stretch>
            <a:fillRect/>
          </a:stretch>
        </p:blipFill>
        <p:spPr>
          <a:xfrm>
            <a:off x="2925223" y="5415887"/>
            <a:ext cx="1041546" cy="1204150"/>
          </a:xfrm>
          <a:prstGeom prst="rect">
            <a:avLst/>
          </a:prstGeom>
        </p:spPr>
      </p:pic>
      <p:pic>
        <p:nvPicPr>
          <p:cNvPr id="23" name="Immagine 22" descr="Fiera-del-Levante-Bari-logo.gif"/>
          <p:cNvPicPr>
            <a:picLocks noChangeAspect="1"/>
          </p:cNvPicPr>
          <p:nvPr/>
        </p:nvPicPr>
        <p:blipFill>
          <a:blip r:embed="rId6" cstate="email">
            <a:alphaModFix amt="4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5809234"/>
            <a:ext cx="1770383" cy="694429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6430433" y="5556519"/>
            <a:ext cx="1625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In collaborazione con 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1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1" y="533400"/>
            <a:ext cx="7620000" cy="46326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200" dirty="0" smtClean="0">
                <a:solidFill>
                  <a:srgbClr val="283659"/>
                </a:solidFill>
              </a:rPr>
              <a:t>In collaborazione con: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200" b="0" dirty="0" smtClean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200" b="0" dirty="0" smtClean="0">
              <a:solidFill>
                <a:srgbClr val="28365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400" dirty="0">
              <a:solidFill>
                <a:srgbClr val="283659"/>
              </a:solidFill>
            </a:endParaRPr>
          </a:p>
          <a:p>
            <a:endParaRPr lang="it-IT" sz="1400" dirty="0" smtClean="0">
              <a:solidFill>
                <a:srgbClr val="283659"/>
              </a:solidFill>
            </a:endParaRPr>
          </a:p>
          <a:p>
            <a:endParaRPr lang="it-IT" sz="1400" dirty="0" smtClean="0">
              <a:solidFill>
                <a:srgbClr val="283659"/>
              </a:solidFill>
            </a:endParaRPr>
          </a:p>
          <a:p>
            <a:endParaRPr lang="it-IT" sz="1200" b="0" dirty="0" smtClean="0">
              <a:solidFill>
                <a:srgbClr val="283659"/>
              </a:solidFill>
            </a:endParaRPr>
          </a:p>
          <a:p>
            <a:endParaRPr lang="it-IT" sz="1200" b="0" dirty="0" smtClean="0">
              <a:solidFill>
                <a:srgbClr val="283659"/>
              </a:solidFill>
            </a:endParaRPr>
          </a:p>
          <a:p>
            <a:endParaRPr lang="it-IT" sz="1200" dirty="0" smtClean="0">
              <a:solidFill>
                <a:srgbClr val="283659"/>
              </a:solidFill>
            </a:endParaRPr>
          </a:p>
          <a:p>
            <a:r>
              <a:rPr lang="it-IT" sz="1200" dirty="0" smtClean="0">
                <a:solidFill>
                  <a:srgbClr val="283659"/>
                </a:solidFill>
              </a:rPr>
              <a:t>Sponsor premio “SMART”:</a:t>
            </a:r>
          </a:p>
          <a:p>
            <a:endParaRPr lang="it-IT" sz="1400" dirty="0">
              <a:solidFill>
                <a:srgbClr val="283659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flipH="1">
            <a:off x="9007570" y="0"/>
            <a:ext cx="183404" cy="16537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006313" y="1653740"/>
            <a:ext cx="184662" cy="52042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5" name="Immagine 14" descr="Logo-EM-ok-Tr.ai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35" y="5923949"/>
            <a:ext cx="1587441" cy="57971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72" t="-1414" r="15581" b="1414"/>
          <a:stretch/>
        </p:blipFill>
        <p:spPr>
          <a:xfrm>
            <a:off x="367021" y="5782950"/>
            <a:ext cx="2312680" cy="90811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email">
            <a:alphaModFix/>
          </a:blip>
          <a:stretch>
            <a:fillRect/>
          </a:stretch>
        </p:blipFill>
        <p:spPr>
          <a:xfrm>
            <a:off x="2861723" y="5415887"/>
            <a:ext cx="1041546" cy="1204150"/>
          </a:xfrm>
          <a:prstGeom prst="rect">
            <a:avLst/>
          </a:prstGeom>
        </p:spPr>
      </p:pic>
      <p:pic>
        <p:nvPicPr>
          <p:cNvPr id="18" name="Immagine 17" descr="Fiera-del-Levante-Bari-logo.gif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5809234"/>
            <a:ext cx="1770383" cy="694429"/>
          </a:xfrm>
          <a:prstGeom prst="rect">
            <a:avLst/>
          </a:prstGeom>
        </p:spPr>
      </p:pic>
      <p:pic>
        <p:nvPicPr>
          <p:cNvPr id="1026" name="2929842b-3b9e-462d-a471-8fb04804b3c1" descr="E45830D7-112A-4D9E-BAAB-101773D0477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8849" y="1928689"/>
            <a:ext cx="21863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SAVIO\Documents\ArcGIS\Desktop\Keen Consulting Log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84218" y="1928689"/>
            <a:ext cx="1621297" cy="720000"/>
          </a:xfrm>
          <a:prstGeom prst="rect">
            <a:avLst/>
          </a:prstGeom>
          <a:noFill/>
        </p:spPr>
      </p:pic>
      <p:pic>
        <p:nvPicPr>
          <p:cNvPr id="4" name="Picture 2" descr="C:\Users\SAVIO\Documents\ArcGIS\Desktop\download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8283" y="1928689"/>
            <a:ext cx="1255814" cy="540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74719" y="4336153"/>
            <a:ext cx="296842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0d74e15-dbf2-4a81-bc7f-ea882cc7a963" descr="clip_image00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4999" y="894213"/>
            <a:ext cx="1709999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SAVIO\Documents\ArcGIS\Desktop\Giovani Imprenditori PUGLIA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40000" y="2919589"/>
            <a:ext cx="1188000" cy="1188000"/>
          </a:xfrm>
          <a:prstGeom prst="rect">
            <a:avLst/>
          </a:prstGeom>
          <a:noFill/>
        </p:spPr>
      </p:pic>
      <p:pic>
        <p:nvPicPr>
          <p:cNvPr id="7" name="ac0f5730-11fb-4704-84ff-2bcdea6f29a7" descr="886684F0-12E0-459B-BA37-D1E835F0718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35354" y="4312962"/>
            <a:ext cx="1701683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3401bf47-5db2-44cb-b06e-2771182c953a" descr="917A42A6-99E8-4BA8-A1A3-07E981730E8C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46157" y="4311778"/>
            <a:ext cx="1600757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165694" y="4264153"/>
            <a:ext cx="872845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132716" y="865637"/>
            <a:ext cx="478138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Users\SAVIO\Documents\ArcGIS\Desktop\MasseriaCusmai_bianco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100218" y="4228153"/>
            <a:ext cx="936000" cy="9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13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ial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Essenziale.thmx</Template>
  <TotalTime>327</TotalTime>
  <Words>403</Words>
  <Application>Microsoft Office PowerPoint</Application>
  <PresentationFormat>Presentazione su schermo (4:3)</PresentationFormat>
  <Paragraphs>65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Essenziale</vt:lpstr>
      <vt:lpstr> Puglia: piattaforma Mediterranea delle rinnovabili sostenibili  Fiera Del Levante Sala “Leccio”   18 Settembre 2013 ore 10:00 </vt:lpstr>
      <vt:lpstr>CONCEPT Regione puglia: modello reale di green economy</vt:lpstr>
      <vt:lpstr>Diapositiva 3</vt:lpstr>
      <vt:lpstr>Programma  </vt:lpstr>
      <vt:lpstr>Diapositiva 5</vt:lpstr>
    </vt:vector>
  </TitlesOfParts>
  <Company>energia 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MEDIA NETWORK</dc:title>
  <dc:creator>emanuele martinelli</dc:creator>
  <cp:lastModifiedBy>SAVIO</cp:lastModifiedBy>
  <cp:revision>52</cp:revision>
  <dcterms:created xsi:type="dcterms:W3CDTF">2013-09-05T06:01:43Z</dcterms:created>
  <dcterms:modified xsi:type="dcterms:W3CDTF">2013-09-12T07:29:27Z</dcterms:modified>
</cp:coreProperties>
</file>